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9601200" cx="73152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75D9E8-61E4-4427-B3A0-CD81F1E8ED5C}">
  <a:tblStyle styleId="{4175D9E8-61E4-4427-B3A0-CD81F1E8ED5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ED1E5C2-92DF-43C1-9E84-6F749A16B6A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4.xml"/><Relationship Id="rId22" Type="http://schemas.openxmlformats.org/officeDocument/2006/relationships/font" Target="fonts/PlusJakartaSans-bold.fntdata"/><Relationship Id="rId10" Type="http://schemas.openxmlformats.org/officeDocument/2006/relationships/slide" Target="slides/slide3.xml"/><Relationship Id="rId21" Type="http://schemas.openxmlformats.org/officeDocument/2006/relationships/font" Target="fonts/PlusJakartaSans-regular.fntdata"/><Relationship Id="rId13" Type="http://schemas.openxmlformats.org/officeDocument/2006/relationships/slide" Target="slides/slide6.xml"/><Relationship Id="rId24" Type="http://schemas.openxmlformats.org/officeDocument/2006/relationships/font" Target="fonts/PlusJakartaSans-boldItalic.fntdata"/><Relationship Id="rId12" Type="http://schemas.openxmlformats.org/officeDocument/2006/relationships/slide" Target="slides/slide5.xml"/><Relationship Id="rId23" Type="http://schemas.openxmlformats.org/officeDocument/2006/relationships/font" Target="fonts/PlusJakartaSans-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slideMaster" Target="slideMasters/slideMaster2.xml"/><Relationship Id="rId18"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98078534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9807853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980785349_0_1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98078534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97b00ad89_0_27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97b00ad89_0_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97b00ad89_0_4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97b00ad89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597b00ad89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597b00ad8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597b00ad89_0_31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597b00ad89_0_3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597b00ad89_0_48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597b00ad89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hyperlink" Target="https://youtu.be/T_sGTspaF4Y?feature=shared&amp;t=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hyperlink" Target="https://youtu.be/T_sGTspaF4Y?feature=shared&amp;t=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5544" y="1535436"/>
          <a:ext cx="3000000" cy="3000000"/>
        </p:xfrm>
        <a:graphic>
          <a:graphicData uri="http://schemas.openxmlformats.org/drawingml/2006/table">
            <a:tbl>
              <a:tblPr>
                <a:noFill/>
                <a:tableStyleId>{4175D9E8-61E4-4427-B3A0-CD81F1E8ED5C}</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04" name="Google Shape;104;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05" name="Google Shape;105;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6" name="Google Shape;106;p25"/>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2: China</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16" name="Google Shape;116;p26"/>
          <p:cNvGraphicFramePr/>
          <p:nvPr/>
        </p:nvGraphicFramePr>
        <p:xfrm>
          <a:off x="367177" y="690516"/>
          <a:ext cx="3000000" cy="3000000"/>
        </p:xfrm>
        <a:graphic>
          <a:graphicData uri="http://schemas.openxmlformats.org/drawingml/2006/table">
            <a:tbl>
              <a:tblPr>
                <a:noFill/>
                <a:tableStyleId>{0ED1E5C2-92DF-43C1-9E84-6F749A16B6A1}</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Mao Zedong, “On the People’s Democratic Dictatorship,” June 30, 1949.</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Mao Zedong was the founding leader of the People’s Republic of China and head of the Chinese Communist Party. This excerpt is from his 1949 speech, “On the People’s Democratic Dictatorship,” delivered just months before the official founding of the new Chinese state.</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Would the present rulers of Britain and the United States, who are imperialists, help a people's state? Why do these countries do business with us and, supposing they might be willing to lend us money on terms of mutual benefit in the future, why would they do so? Because their capitalists want to make money and their bankers want to earn interest to extricate themselves from their own crisis -- it is not a matter of helping the Chinese people. The Communist Parties and progressive groups in these countries are urging their governments to establish trade and even diplomatic relations with us. This is goodwill, this is help, this cannot be mentioned in the same breath with the conduct of the bourgeoisie in the same countries. Throughout his life, Sun Yat-sen appealed countless times to the capitalist countries for help and got nothing but heartless rebuffs. Only once in his whole life did Sun Yat-sen receive foreign help, and that was Soviet help. Let readers refer to Dr. Sun Yat-sen's testament; his earnest advice was not to look for help from the imperialist countries but to "unite with those nations of the world which treat us as equals". Dr. Sun had experience; he had suffered, he had been deceived. We should remember his words and not allow ourselves to be deceived again. Internationally, we belong to the side of the anti-imperialist front headed by the Soviet Union, and so we can turn only to this side for genuine and friendly help, not to the side of the imperialist front…</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Imperialism, a most ferocious enemy, is still standing alongside us. China's modern industry still forms a very small proportion of the national economy. No reliable statistics are available, but it is estimated, on the basis of certain data, that before the War of Resistance Against Japan the value of output of modern industry constituted only about 10 per cent of the total value of output of the national economy. To counter imperialist oppression and to raise her backward economy to a higher level, China must utilize all the factors of urban and rural capitalism that are beneficial and not harmful to the national economy and the people's livelihood…</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Our twenty-eight years have been quite different. We have had much valuable experience. A well-disciplined Party armed with the theory of Marxism-Leninism, using the method of self-criticism and linked with the masses of the people, an army under the leadership of such a Party; a united front of all revolutionary classes and all revolutionary groups under the leadership of such a Party -- these are the three main weapons with which we have defeated the enemy. They distinguish us from our predecessors. Relying on them, we have won basic victory. We have travelled a tortuous road. We have struggled against opportunist deviations in our Party, both Right and "Left". Whenever we made serious mistakes on these three matters, the revolution suffered setbacks. Taught by mistakes and setbacks, we have become wiser and handle our affairs better. It is hard for any political party or person to avoid mistakes, but we should make as few as possible. Once a mistake is made, we should correct it, and the more quickly and thoroughly the better.</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To sum up our experience and concentrate it into one point, it is the people's democratic dictatorship under the leadership of the working class (through the Communist Party) and based upon the alliance of workers and peasants. This dictatorship must unite as one with the international revolutionary forces. This is our formula, our principal experience, our main programme.</a:t>
                      </a:r>
                      <a:endParaRPr sz="11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24" name="Google Shape;124;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26" name="Google Shape;126;p27"/>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27" name="Google Shape;127;p27"/>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Chinese Nationalism</a:t>
            </a:r>
            <a:endParaRPr b="1" sz="1200">
              <a:latin typeface="Inter"/>
              <a:ea typeface="Inter"/>
              <a:cs typeface="Inter"/>
              <a:sym typeface="Inter"/>
            </a:endParaRPr>
          </a:p>
        </p:txBody>
      </p:sp>
      <p:sp>
        <p:nvSpPr>
          <p:cNvPr id="128" name="Google Shape;128;p27"/>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29" name="Google Shape;129;p27"/>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30" name="Google Shape;130;p27"/>
          <p:cNvGraphicFramePr/>
          <p:nvPr/>
        </p:nvGraphicFramePr>
        <p:xfrm>
          <a:off x="441647" y="3929291"/>
          <a:ext cx="3000000" cy="3000000"/>
        </p:xfrm>
        <a:graphic>
          <a:graphicData uri="http://schemas.openxmlformats.org/drawingml/2006/table">
            <a:tbl>
              <a:tblPr>
                <a:noFill/>
                <a:tableStyleId>{4175D9E8-61E4-4427-B3A0-CD81F1E8ED5C}</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31" name="Google Shape;131;p27"/>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32" name="Google Shape;132;p27"/>
          <p:cNvGraphicFramePr/>
          <p:nvPr/>
        </p:nvGraphicFramePr>
        <p:xfrm>
          <a:off x="441650" y="6616900"/>
          <a:ext cx="3000000" cy="3000000"/>
        </p:xfrm>
        <a:graphic>
          <a:graphicData uri="http://schemas.openxmlformats.org/drawingml/2006/table">
            <a:tbl>
              <a:tblPr>
                <a:noFill/>
                <a:tableStyleId>{4175D9E8-61E4-4427-B3A0-CD81F1E8ED5C}</a:tableStyleId>
              </a:tblPr>
              <a:tblGrid>
                <a:gridCol w="2144100"/>
                <a:gridCol w="2144100"/>
                <a:gridCol w="2144100"/>
              </a:tblGrid>
              <a:tr h="381000">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pic>
        <p:nvPicPr>
          <p:cNvPr id="137" name="Google Shape;137;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8" name="Google Shape;138;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9" name="Google Shape;139;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0" name="Google Shape;140;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a:t>
            </a:r>
            <a:endParaRPr sz="1800">
              <a:solidFill>
                <a:schemeClr val="dk1"/>
              </a:solidFill>
              <a:latin typeface="Halant"/>
              <a:ea typeface="Halant"/>
              <a:cs typeface="Halant"/>
              <a:sym typeface="Halant"/>
            </a:endParaRPr>
          </a:p>
        </p:txBody>
      </p:sp>
      <p:sp>
        <p:nvSpPr>
          <p:cNvPr id="141" name="Google Shape;141;p28"/>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___________________________________________________</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p:txBody>
      </p:sp>
      <p:graphicFrame>
        <p:nvGraphicFramePr>
          <p:cNvPr id="142" name="Google Shape;142;p28"/>
          <p:cNvGraphicFramePr/>
          <p:nvPr/>
        </p:nvGraphicFramePr>
        <p:xfrm>
          <a:off x="441500" y="2766138"/>
          <a:ext cx="3000000" cy="3000000"/>
        </p:xfrm>
        <a:graphic>
          <a:graphicData uri="http://schemas.openxmlformats.org/drawingml/2006/table">
            <a:tbl>
              <a:tblPr>
                <a:noFill/>
                <a:tableStyleId>{4175D9E8-61E4-4427-B3A0-CD81F1E8ED5C}</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pic>
        <p:nvPicPr>
          <p:cNvPr id="147" name="Google Shape;147;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8" name="Google Shape;148;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9" name="Google Shape;149;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50" name="Google Shape;150;p29"/>
          <p:cNvGraphicFramePr/>
          <p:nvPr/>
        </p:nvGraphicFramePr>
        <p:xfrm>
          <a:off x="355544" y="1535436"/>
          <a:ext cx="3000000" cy="3000000"/>
        </p:xfrm>
        <a:graphic>
          <a:graphicData uri="http://schemas.openxmlformats.org/drawingml/2006/table">
            <a:tbl>
              <a:tblPr>
                <a:noFill/>
                <a:tableStyleId>{4175D9E8-61E4-4427-B3A0-CD81F1E8ED5C}</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51" name="Google Shape;151;p29"/>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52" name="Google Shape;152;p2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53" name="Google Shape;153;p29"/>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4" name="Google Shape;154;p29"/>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Because the war weakened colonial powers like Britain and France, and it would have been hypocritical to ask colonial soldiers to fight against Nazi imperialism, then return to being ruled by an empire themselves.</a:t>
            </a: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Many had to choose between capitalist and socialist influences during the Cold War, and although some moved toward democracy, it was often a difficult and violent process.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30"/>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Evaluating Evidence (China- Exemplar)</a:t>
            </a:r>
            <a:endParaRPr sz="2100">
              <a:solidFill>
                <a:schemeClr val="dk1"/>
              </a:solidFill>
              <a:latin typeface="Plus Jakarta Sans"/>
              <a:ea typeface="Plus Jakarta Sans"/>
              <a:cs typeface="Plus Jakarta Sans"/>
              <a:sym typeface="Plus Jakarta Sans"/>
            </a:endParaRPr>
          </a:p>
        </p:txBody>
      </p:sp>
      <p:sp>
        <p:nvSpPr>
          <p:cNvPr id="160" name="Google Shape;160;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1" name="Google Shape;161;p30"/>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2" name="Google Shape;162;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3" name="Google Shape;163;p30"/>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64" name="Google Shape;164;p30"/>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65" name="Google Shape;165;p30"/>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Chinese Nationalism</a:t>
            </a:r>
            <a:endParaRPr b="1" sz="1200">
              <a:latin typeface="Inter"/>
              <a:ea typeface="Inter"/>
              <a:cs typeface="Inter"/>
              <a:sym typeface="Inter"/>
            </a:endParaRPr>
          </a:p>
        </p:txBody>
      </p:sp>
      <p:sp>
        <p:nvSpPr>
          <p:cNvPr id="166" name="Google Shape;166;p30"/>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Foreign imperialism had harmed China, and only the leadership of the Communist Party could restore strength and independence.</a:t>
            </a:r>
            <a:endParaRPr b="1" sz="1200">
              <a:solidFill>
                <a:srgbClr val="E95C3D"/>
              </a:solidFill>
              <a:latin typeface="Inter"/>
              <a:ea typeface="Inter"/>
              <a:cs typeface="Inter"/>
              <a:sym typeface="Inter"/>
            </a:endParaRPr>
          </a:p>
        </p:txBody>
      </p:sp>
      <p:pic>
        <p:nvPicPr>
          <p:cNvPr id="167" name="Google Shape;167;p30"/>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68" name="Google Shape;168;p30"/>
          <p:cNvGraphicFramePr/>
          <p:nvPr/>
        </p:nvGraphicFramePr>
        <p:xfrm>
          <a:off x="441647" y="3929291"/>
          <a:ext cx="3000000" cy="3000000"/>
        </p:xfrm>
        <a:graphic>
          <a:graphicData uri="http://schemas.openxmlformats.org/drawingml/2006/table">
            <a:tbl>
              <a:tblPr>
                <a:noFill/>
                <a:tableStyleId>{4175D9E8-61E4-4427-B3A0-CD81F1E8ED5C}</a:tableStyleId>
              </a:tblPr>
              <a:tblGrid>
                <a:gridCol w="3216150"/>
                <a:gridCol w="3216150"/>
              </a:tblGrid>
              <a:tr h="379100">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913750">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“We should remember [Sun Yat-sen's] words and not allow ourselves to be deceived again... we belong to the side of the anti-imperialist front headed by the Soviet Union.”</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is the people's democratic dictatorship under the leadership of the working class... based upon the alliance of workers and peasants.”</a:t>
                      </a:r>
                      <a:endParaRPr b="1" sz="1200">
                        <a:solidFill>
                          <a:srgbClr val="E95C3D"/>
                        </a:solidFill>
                        <a:latin typeface="Inter"/>
                        <a:ea typeface="Inter"/>
                        <a:cs typeface="Inter"/>
                        <a:sym typeface="Inter"/>
                      </a:endParaRPr>
                    </a:p>
                  </a:txBody>
                  <a:tcPr marT="87275" marB="87275" marR="86050" marL="86050"/>
                </a:tc>
              </a:tr>
              <a:tr h="883950">
                <a:tc>
                  <a:txBody>
                    <a:bodyPr/>
                    <a:lstStyle/>
                    <a:p>
                      <a:pPr indent="0" lvl="0" marL="0" rtl="0" algn="l">
                        <a:spcBef>
                          <a:spcPts val="0"/>
                        </a:spcBef>
                        <a:spcAft>
                          <a:spcPts val="0"/>
                        </a:spcAft>
                        <a:buNone/>
                      </a:pPr>
                      <a:r>
                        <a:rPr lang="en" sz="1000">
                          <a:latin typeface="Inter"/>
                          <a:ea typeface="Inter"/>
                          <a:cs typeface="Inter"/>
                          <a:sym typeface="Inter"/>
                        </a:rPr>
                        <a:t>How does this quote support the claim?</a:t>
                      </a:r>
                      <a:endParaRPr sz="10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It links foreign imperialism to past failures and promotes alignment with socialist allies as the path to independence.</a:t>
                      </a:r>
                      <a:endParaRPr b="1" sz="1000">
                        <a:solidFill>
                          <a:srgbClr val="E95C3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How does this quote support the claim?</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Mao frames the Communist Party as the only group capable of leading China away from imperialist domination and into strength.</a:t>
                      </a:r>
                      <a:endParaRPr b="1" sz="1000">
                        <a:solidFill>
                          <a:srgbClr val="E95C3D"/>
                        </a:solidFill>
                        <a:latin typeface="Inter"/>
                        <a:ea typeface="Inter"/>
                        <a:cs typeface="Inter"/>
                        <a:sym typeface="Inter"/>
                      </a:endParaRPr>
                    </a:p>
                  </a:txBody>
                  <a:tcPr marT="87275" marB="87275" marR="86050" marL="86050"/>
                </a:tc>
              </a:tr>
            </a:tbl>
          </a:graphicData>
        </a:graphic>
      </p:graphicFrame>
      <p:sp>
        <p:nvSpPr>
          <p:cNvPr id="169" name="Google Shape;169;p30"/>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70" name="Google Shape;170;p30"/>
          <p:cNvGraphicFramePr/>
          <p:nvPr/>
        </p:nvGraphicFramePr>
        <p:xfrm>
          <a:off x="441650" y="6616900"/>
          <a:ext cx="3000000" cy="3000000"/>
        </p:xfrm>
        <a:graphic>
          <a:graphicData uri="http://schemas.openxmlformats.org/drawingml/2006/table">
            <a:tbl>
              <a:tblPr>
                <a:noFill/>
                <a:tableStyleId>{4175D9E8-61E4-4427-B3A0-CD81F1E8ED5C}</a:tableStyleId>
              </a:tblPr>
              <a:tblGrid>
                <a:gridCol w="2144100"/>
                <a:gridCol w="2144100"/>
                <a:gridCol w="2144100"/>
              </a:tblGrid>
              <a:tr h="320275">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1691300">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called for the defense of Cuba’s Constitution and stood up against the dictatorship of Batista. He argued that the people had the right to resist a government that had betrayed Cuban ideals and taken power illegally.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rejected foreign imperialism and promoted a government led by Chinese workers and peasants. He emphasized that China needed to be free from Western influence and aligned with socialist nations.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declared Vietnam’s independence from French colonial rule. He argued that the French had denied basic rights and caused great suffering, and that Vietnam had earned the right to govern itself.</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6" name="Google Shape;176;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7" name="Google Shape;177;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8" name="Google Shape;178;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 (Exemplar)</a:t>
            </a:r>
            <a:endParaRPr sz="1800">
              <a:solidFill>
                <a:schemeClr val="dk1"/>
              </a:solidFill>
              <a:latin typeface="Halant"/>
              <a:ea typeface="Halant"/>
              <a:cs typeface="Halant"/>
              <a:sym typeface="Halant"/>
            </a:endParaRPr>
          </a:p>
        </p:txBody>
      </p:sp>
      <p:sp>
        <p:nvSpPr>
          <p:cNvPr id="179" name="Google Shape;179;p31"/>
          <p:cNvSpPr txBox="1"/>
          <p:nvPr/>
        </p:nvSpPr>
        <p:spPr>
          <a:xfrm>
            <a:off x="428450" y="483000"/>
            <a:ext cx="6715200" cy="21603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a:t>
            </a:r>
            <a:r>
              <a:rPr b="1" lang="en" sz="1200" u="sng">
                <a:solidFill>
                  <a:schemeClr val="accent1"/>
                </a:solidFill>
                <a:latin typeface="Inter"/>
                <a:ea typeface="Inter"/>
                <a:cs typeface="Inter"/>
                <a:sym typeface="Inter"/>
              </a:rPr>
              <a:t>Fidel Castro, Cuba</a:t>
            </a:r>
            <a:endParaRPr b="1" sz="1200" u="sng">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r>
              <a:rPr b="1" lang="en" sz="1200">
                <a:solidFill>
                  <a:schemeClr val="accent1"/>
                </a:solidFill>
                <a:latin typeface="Inter"/>
                <a:ea typeface="Inter"/>
                <a:cs typeface="Inter"/>
                <a:sym typeface="Inter"/>
              </a:rPr>
              <a:t>“I am that humble citizen who one day demanded in vain that the Courts punish the power-hungry men who had violated the law and torn our institutions to shreds.”</a:t>
            </a:r>
            <a:endParaRPr b="1" sz="1200">
              <a:solidFill>
                <a:schemeClr val="accent1"/>
              </a:solidFill>
              <a:latin typeface="Inter"/>
              <a:ea typeface="Inter"/>
              <a:cs typeface="Inter"/>
              <a:sym typeface="Inter"/>
            </a:endParaRPr>
          </a:p>
        </p:txBody>
      </p:sp>
      <p:graphicFrame>
        <p:nvGraphicFramePr>
          <p:cNvPr id="180" name="Google Shape;180;p31"/>
          <p:cNvGraphicFramePr/>
          <p:nvPr/>
        </p:nvGraphicFramePr>
        <p:xfrm>
          <a:off x="441500" y="2766138"/>
          <a:ext cx="3000000" cy="3000000"/>
        </p:xfrm>
        <a:graphic>
          <a:graphicData uri="http://schemas.openxmlformats.org/drawingml/2006/table">
            <a:tbl>
              <a:tblPr>
                <a:noFill/>
                <a:tableStyleId>{4175D9E8-61E4-4427-B3A0-CD81F1E8ED5C}</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Government injustice and one man’s fight for the law</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Promoting unity against foreign imperialism</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Declaring national independence from France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Support for the working class and communist revolution</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
        <p:nvSpPr>
          <p:cNvPr id="181" name="Google Shape;181;p31"/>
          <p:cNvSpPr/>
          <p:nvPr/>
        </p:nvSpPr>
        <p:spPr>
          <a:xfrm>
            <a:off x="2039950" y="54649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2" name="Google Shape;182;p31"/>
          <p:cNvSpPr/>
          <p:nvPr/>
        </p:nvSpPr>
        <p:spPr>
          <a:xfrm>
            <a:off x="3371075" y="59745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31"/>
          <p:cNvSpPr/>
          <p:nvPr/>
        </p:nvSpPr>
        <p:spPr>
          <a:xfrm>
            <a:off x="4690275" y="64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4" name="Google Shape;184;p31"/>
          <p:cNvSpPr/>
          <p:nvPr/>
        </p:nvSpPr>
        <p:spPr>
          <a:xfrm>
            <a:off x="6033300" y="59745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5" name="Google Shape;185;p31"/>
          <p:cNvSpPr/>
          <p:nvPr/>
        </p:nvSpPr>
        <p:spPr>
          <a:xfrm>
            <a:off x="1768500" y="709852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6" name="Google Shape;186;p31"/>
          <p:cNvSpPr/>
          <p:nvPr/>
        </p:nvSpPr>
        <p:spPr>
          <a:xfrm>
            <a:off x="30996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31"/>
          <p:cNvSpPr/>
          <p:nvPr/>
        </p:nvSpPr>
        <p:spPr>
          <a:xfrm>
            <a:off x="44307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31"/>
          <p:cNvSpPr/>
          <p:nvPr/>
        </p:nvSpPr>
        <p:spPr>
          <a:xfrm>
            <a:off x="57618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